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uk-UA" sz="2000" dirty="0">
                <a:latin typeface="Arial Narrow" pitchFamily="34" charset="0"/>
              </a:rPr>
              <a:t>Херсонський державний університет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Факультет української й іноземної філології та журналістики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Кафедра німецької та романської філології</a:t>
            </a:r>
            <a:br>
              <a:rPr lang="uk-UA" sz="2000" dirty="0">
                <a:latin typeface="Arial Narrow" pitchFamily="34" charset="0"/>
              </a:rPr>
            </a:b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/>
          </a:bodyPr>
          <a:lstStyle/>
          <a:p>
            <a:pPr algn="r"/>
            <a:r>
              <a:rPr lang="uk-UA" sz="1800" dirty="0">
                <a:latin typeface="Arial Narrow" pitchFamily="34" charset="0"/>
              </a:rPr>
              <a:t>Вибіркова компонента</a:t>
            </a:r>
          </a:p>
          <a:p>
            <a:pPr algn="r"/>
            <a:r>
              <a:rPr lang="uk-UA" sz="1800" b="1" dirty="0">
                <a:latin typeface="Arial Narrow" pitchFamily="34" charset="0"/>
              </a:rPr>
              <a:t>Практичний курс німецької мови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ОП «Філологія (Германські мови та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 літератури (переклад) включно»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СВО Бакалавр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Спеціальність 014.02 Середня освіта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(мова і література німецька)</a:t>
            </a:r>
          </a:p>
          <a:p>
            <a:pPr algn="r"/>
            <a:r>
              <a:rPr lang="uk-UA" sz="1800" dirty="0">
                <a:latin typeface="Arial Narrow" pitchFamily="34" charset="0"/>
              </a:rPr>
              <a:t>Укладач: </a:t>
            </a:r>
            <a:r>
              <a:rPr lang="uk-UA" sz="1800" dirty="0" err="1">
                <a:latin typeface="Arial Narrow" pitchFamily="34" charset="0"/>
              </a:rPr>
              <a:t>д.філол</a:t>
            </a:r>
            <a:r>
              <a:rPr lang="uk-UA" sz="1800" dirty="0">
                <a:latin typeface="Arial Narrow" pitchFamily="34" charset="0"/>
              </a:rPr>
              <a:t>. н. Романова Н.В.</a:t>
            </a:r>
          </a:p>
          <a:p>
            <a:pPr algn="r"/>
            <a:endParaRPr lang="uk-UA" sz="1800" b="1" dirty="0">
              <a:latin typeface="Arial Narrow" pitchFamily="34" charset="0"/>
            </a:endParaRPr>
          </a:p>
          <a:p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Picture 3" descr="D:\_ИЗОБРАЖЕНИЯ\фот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07610"/>
            <a:ext cx="138112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_ИЗОБРАЖЕНИЯ\карт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52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224135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МЕТА КУРСУ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pPr marL="285750" indent="-285750" algn="just">
              <a:buFontTx/>
              <a:buChar char="-"/>
            </a:pPr>
            <a:endParaRPr lang="uk-UA" sz="1800" dirty="0" smtClean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Arial Narrow" pitchFamily="34" charset="0"/>
              </a:rPr>
              <a:t>Вдосконалення володіння  студентами німецькою мовою;</a:t>
            </a: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Arial Narrow" pitchFamily="34" charset="0"/>
              </a:rPr>
              <a:t>Формування у студентів умінь користуватися німецькою мовою як засобом комунікації та професійного спілкування</a:t>
            </a:r>
          </a:p>
          <a:p>
            <a:pPr marL="285750" indent="-285750" algn="just">
              <a:buFontTx/>
              <a:buChar char="-"/>
            </a:pPr>
            <a:endParaRPr lang="uk-UA" sz="1800" dirty="0" smtClean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799" y="3429000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54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720080"/>
          </a:xfrm>
        </p:spPr>
        <p:txBody>
          <a:bodyPr>
            <a:normAutofit/>
          </a:bodyPr>
          <a:lstStyle/>
          <a:p>
            <a:r>
              <a:rPr lang="uk-UA" sz="18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ЗАВДАННЯ КУРСУ</a:t>
            </a:r>
            <a:endParaRPr lang="uk-UA" sz="18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3672408"/>
          </a:xfrm>
        </p:spPr>
        <p:txBody>
          <a:bodyPr>
            <a:normAutofit/>
          </a:bodyPr>
          <a:lstStyle/>
          <a:p>
            <a:pPr algn="just"/>
            <a:r>
              <a:rPr lang="uk-UA" sz="1800" b="1" u="sng" dirty="0" smtClean="0">
                <a:latin typeface="Arial Narrow" pitchFamily="34" charset="0"/>
              </a:rPr>
              <a:t>Практичні:</a:t>
            </a:r>
            <a:r>
              <a:rPr lang="uk-UA" sz="1800" dirty="0" smtClean="0">
                <a:latin typeface="Arial Narrow" pitchFamily="34" charset="0"/>
              </a:rPr>
              <a:t> розвивати вміння і навички читання автентичних текстів з повсякденної комунікативної практики носіїв мови; вдосконалювати й розвивати  знання, навички й уміння усного й писемного мовлення в межах навчальної програми; формувати в студентів уміння користуватися німецькою мовою як засобом комунікації та професійного спілкування; навчити </a:t>
            </a:r>
            <a:r>
              <a:rPr lang="uk-UA" sz="1800" dirty="0">
                <a:latin typeface="Arial Narrow" pitchFamily="34" charset="0"/>
              </a:rPr>
              <a:t>студентів </a:t>
            </a:r>
            <a:r>
              <a:rPr lang="uk-UA" sz="1800" dirty="0" smtClean="0">
                <a:latin typeface="Arial Narrow" pitchFamily="34" charset="0"/>
              </a:rPr>
              <a:t>аналізувати відповіді та роботу колег</a:t>
            </a:r>
            <a:endParaRPr lang="uk-UA" sz="1800" b="1" u="sng" dirty="0">
              <a:latin typeface="Arial Narrow" pitchFamily="34" charset="0"/>
            </a:endParaRPr>
          </a:p>
        </p:txBody>
      </p:sp>
      <p:pic>
        <p:nvPicPr>
          <p:cNvPr id="5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717032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86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548680"/>
            <a:ext cx="6116216" cy="720080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ПРОГРАМНІ РЕЗУЛЬТАТИ НАВЧАННЯ</a:t>
            </a:r>
            <a:endParaRPr lang="uk-UA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048872" cy="4176464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latin typeface="Arial Narrow" pitchFamily="34" charset="0"/>
              </a:rPr>
              <a:t>ПРН2. </a:t>
            </a:r>
            <a:r>
              <a:rPr lang="uk-UA" sz="1800" dirty="0">
                <a:latin typeface="Arial Narrow" pitchFamily="34" charset="0"/>
              </a:rPr>
              <a:t>Знання сучасних філологічних і дидактичних засад навчання іноземних мов і світової літератури та вміння використовувати різні теорії і досвід (вітчизняний, закордонний) у процесі вирішення професійних завдань.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ПРН8. </a:t>
            </a:r>
            <a:r>
              <a:rPr lang="uk-UA" sz="1800" dirty="0">
                <a:latin typeface="Arial Narrow" pitchFamily="34" charset="0"/>
              </a:rPr>
              <a:t>Уміння аналізувати, діагностувати та корегувати власну педагогічну</a:t>
            </a:r>
            <a:r>
              <a:rPr lang="uk-UA" sz="1800" b="1" dirty="0">
                <a:latin typeface="Arial Narrow" pitchFamily="34" charset="0"/>
              </a:rPr>
              <a:t> </a:t>
            </a:r>
            <a:r>
              <a:rPr lang="uk-UA" sz="1800" dirty="0">
                <a:latin typeface="Arial Narrow" pitchFamily="34" charset="0"/>
              </a:rPr>
              <a:t>діяльність з метою підвищення ефективності освітнього процесу.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ПРН9. </a:t>
            </a:r>
            <a:r>
              <a:rPr lang="uk-UA" sz="1800" dirty="0">
                <a:latin typeface="Arial Narrow" pitchFamily="34" charset="0"/>
              </a:rPr>
              <a:t>Знання мовних норм, соціокультурної ситуації розвитку української та німецької, англійської мов, особливості використання мовних одиниць у певному контексті, мовний дискурс художньої літератури й сучасності. 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ПРН15.</a:t>
            </a:r>
            <a:r>
              <a:rPr lang="uk-UA" sz="1800" dirty="0">
                <a:latin typeface="Arial Narrow" pitchFamily="34" charset="0"/>
              </a:rPr>
              <a:t> Здатність учитися впродовж життя і вдосконалювати з високим рівнем автономності набуту під час навчання кваліфікацію.</a:t>
            </a:r>
          </a:p>
          <a:p>
            <a:pPr algn="just"/>
            <a:endParaRPr lang="uk-UA" sz="1400" dirty="0">
              <a:latin typeface="Arial Narrow" pitchFamily="34" charset="0"/>
            </a:endParaRPr>
          </a:p>
          <a:p>
            <a:endParaRPr lang="uk-UA" sz="1800" dirty="0"/>
          </a:p>
          <a:p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9080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33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576063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ПРОГРАМА КУРСУ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20880" cy="4536504"/>
          </a:xfrm>
        </p:spPr>
        <p:txBody>
          <a:bodyPr>
            <a:normAutofit lnSpcReduction="10000"/>
          </a:bodyPr>
          <a:lstStyle/>
          <a:p>
            <a:pPr marL="342900" indent="-342900" algn="just">
              <a:buAutoNum type="arabicPeriod"/>
            </a:pPr>
            <a:r>
              <a:rPr lang="uk-UA" sz="1800" dirty="0" smtClean="0">
                <a:latin typeface="Arial Narrow" pitchFamily="34" charset="0"/>
              </a:rPr>
              <a:t>Україна (</a:t>
            </a:r>
            <a:r>
              <a:rPr lang="de-DE" sz="1800" dirty="0" smtClean="0">
                <a:latin typeface="Arial Narrow" pitchFamily="34" charset="0"/>
              </a:rPr>
              <a:t>Die Ukraine</a:t>
            </a:r>
            <a:r>
              <a:rPr lang="uk-UA" sz="1800" dirty="0" smtClean="0">
                <a:latin typeface="Arial Narrow" pitchFamily="34" charset="0"/>
              </a:rPr>
              <a:t>).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Kennen Sie Ihre </a:t>
            </a:r>
            <a:r>
              <a:rPr lang="de-DE" sz="1800" b="1" dirty="0" smtClean="0">
                <a:latin typeface="Arial Narrow" pitchFamily="34" charset="0"/>
              </a:rPr>
              <a:t>Heimat </a:t>
            </a:r>
            <a:r>
              <a:rPr lang="de-DE" sz="1800" dirty="0" smtClean="0">
                <a:latin typeface="Arial Narrow" pitchFamily="34" charset="0"/>
              </a:rPr>
              <a:t>Ukraine gut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Welche </a:t>
            </a:r>
            <a:r>
              <a:rPr lang="de-DE" sz="1800" b="1" dirty="0" smtClean="0">
                <a:latin typeface="Arial Narrow" pitchFamily="34" charset="0"/>
              </a:rPr>
              <a:t>Assoziationen </a:t>
            </a:r>
            <a:r>
              <a:rPr lang="de-DE" sz="1800" dirty="0" smtClean="0">
                <a:latin typeface="Arial Narrow" pitchFamily="34" charset="0"/>
              </a:rPr>
              <a:t>erweckt sie in Ihnen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uk-UA" sz="1800" dirty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Zu welchem Thema würden Sie gern das </a:t>
            </a:r>
            <a:r>
              <a:rPr lang="de-DE" sz="1800" b="1" dirty="0" smtClean="0">
                <a:latin typeface="Arial Narrow" pitchFamily="34" charset="0"/>
              </a:rPr>
              <a:t>Referat</a:t>
            </a:r>
            <a:r>
              <a:rPr lang="de-DE" sz="1800" dirty="0" smtClean="0">
                <a:latin typeface="Arial Narrow" pitchFamily="34" charset="0"/>
              </a:rPr>
              <a:t> schreiben und dann halten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Haben Sie die </a:t>
            </a:r>
            <a:r>
              <a:rPr lang="de-DE" sz="1800" b="1" dirty="0" smtClean="0">
                <a:latin typeface="Arial Narrow" pitchFamily="34" charset="0"/>
              </a:rPr>
              <a:t>Hauptstadt</a:t>
            </a:r>
            <a:r>
              <a:rPr lang="de-DE" sz="1800" dirty="0" smtClean="0">
                <a:latin typeface="Arial Narrow" pitchFamily="34" charset="0"/>
              </a:rPr>
              <a:t> der Ukraine besucht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Wenn ja, wie sind Ihre </a:t>
            </a:r>
            <a:r>
              <a:rPr lang="de-DE" sz="1800" b="1" dirty="0" smtClean="0">
                <a:latin typeface="Arial Narrow" pitchFamily="34" charset="0"/>
              </a:rPr>
              <a:t>Eindrücke</a:t>
            </a:r>
            <a:r>
              <a:rPr lang="uk-UA" sz="1800" dirty="0">
                <a:latin typeface="Arial Narrow" pitchFamily="34" charset="0"/>
              </a:rPr>
              <a:t>?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2. </a:t>
            </a:r>
            <a:r>
              <a:rPr lang="uk-UA" sz="1800" dirty="0" smtClean="0">
                <a:latin typeface="Arial Narrow" pitchFamily="34" charset="0"/>
              </a:rPr>
              <a:t>Німецькомовні країни (</a:t>
            </a:r>
            <a:r>
              <a:rPr lang="de-DE" sz="1800" dirty="0" smtClean="0">
                <a:latin typeface="Arial Narrow" pitchFamily="34" charset="0"/>
              </a:rPr>
              <a:t>Die deutschsprachigen Länder</a:t>
            </a:r>
            <a:r>
              <a:rPr lang="uk-UA" sz="1800" dirty="0" smtClean="0">
                <a:latin typeface="Arial Narrow" pitchFamily="34" charset="0"/>
              </a:rPr>
              <a:t>).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Seit wann existiert die deutsche</a:t>
            </a:r>
            <a:r>
              <a:rPr lang="de-DE" sz="1800" b="1" dirty="0" smtClean="0">
                <a:latin typeface="Arial Narrow" pitchFamily="34" charset="0"/>
              </a:rPr>
              <a:t> Literatursprache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Welche Besonderheiten hat sie</a:t>
            </a:r>
            <a:r>
              <a:rPr lang="uk-UA" sz="1800" dirty="0">
                <a:latin typeface="Arial Narrow" pitchFamily="34" charset="0"/>
              </a:rPr>
              <a:t>?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Wie viele </a:t>
            </a:r>
            <a:r>
              <a:rPr lang="de-DE" sz="1800" b="1" dirty="0" smtClean="0">
                <a:latin typeface="Arial Narrow" pitchFamily="34" charset="0"/>
              </a:rPr>
              <a:t>deutschsprachige</a:t>
            </a:r>
            <a:r>
              <a:rPr lang="de-DE" sz="1800" dirty="0" smtClean="0">
                <a:latin typeface="Arial Narrow" pitchFamily="34" charset="0"/>
              </a:rPr>
              <a:t> Länder sind Ihnen bekannt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b="1" dirty="0">
                <a:latin typeface="Arial Narrow" pitchFamily="34" charset="0"/>
              </a:rPr>
              <a:t>An</a:t>
            </a:r>
            <a:r>
              <a:rPr lang="de-DE" sz="1800" dirty="0">
                <a:latin typeface="Arial Narrow" pitchFamily="34" charset="0"/>
              </a:rPr>
              <a:t> welche Länder </a:t>
            </a:r>
            <a:r>
              <a:rPr lang="de-DE" sz="1800" b="1" dirty="0">
                <a:latin typeface="Arial Narrow" pitchFamily="34" charset="0"/>
              </a:rPr>
              <a:t>grenzt</a:t>
            </a:r>
            <a:r>
              <a:rPr lang="de-DE" sz="1800" dirty="0">
                <a:latin typeface="Arial Narrow" pitchFamily="34" charset="0"/>
              </a:rPr>
              <a:t> </a:t>
            </a:r>
            <a:r>
              <a:rPr lang="de-DE" sz="1800" dirty="0" smtClean="0">
                <a:latin typeface="Arial Narrow" pitchFamily="34" charset="0"/>
              </a:rPr>
              <a:t>die Bundesrepublik Deutschland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Und Österreich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Und die Schweiz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Und Luxemburg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Und Lichtenstein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3. </a:t>
            </a:r>
            <a:r>
              <a:rPr lang="uk-UA" sz="1800" dirty="0" smtClean="0">
                <a:latin typeface="Arial Narrow" pitchFamily="34" charset="0"/>
              </a:rPr>
              <a:t>Проблема «батьки і діти» (</a:t>
            </a:r>
            <a:r>
              <a:rPr lang="de-DE" sz="1800" dirty="0" smtClean="0">
                <a:latin typeface="Arial Narrow" pitchFamily="34" charset="0"/>
              </a:rPr>
              <a:t>Das Problem Väter und Söhne</a:t>
            </a:r>
            <a:r>
              <a:rPr lang="uk-UA" sz="1800" dirty="0" smtClean="0">
                <a:latin typeface="Arial Narrow" pitchFamily="34" charset="0"/>
              </a:rPr>
              <a:t>).</a:t>
            </a:r>
            <a:r>
              <a:rPr lang="de-DE" sz="1800" dirty="0">
                <a:latin typeface="Arial Narrow" pitchFamily="34" charset="0"/>
              </a:rPr>
              <a:t> 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Wie meinen Sie ist dieses Problem </a:t>
            </a:r>
            <a:r>
              <a:rPr lang="de-DE" sz="1800" b="1" dirty="0" smtClean="0">
                <a:latin typeface="Arial Narrow" pitchFamily="34" charset="0"/>
              </a:rPr>
              <a:t>künstlich</a:t>
            </a:r>
            <a:r>
              <a:rPr lang="de-DE" sz="1800" dirty="0" smtClean="0">
                <a:latin typeface="Arial Narrow" pitchFamily="34" charset="0"/>
              </a:rPr>
              <a:t> der natürlich</a:t>
            </a:r>
            <a:r>
              <a:rPr lang="uk-UA" sz="1800" dirty="0" smtClean="0">
                <a:latin typeface="Arial Narrow" pitchFamily="34" charset="0"/>
              </a:rPr>
              <a:t>?</a:t>
            </a:r>
          </a:p>
          <a:p>
            <a:pPr algn="just"/>
            <a:r>
              <a:rPr lang="de-DE" sz="1800" dirty="0">
                <a:latin typeface="Arial Narrow" pitchFamily="34" charset="0"/>
              </a:rPr>
              <a:t>K</a:t>
            </a:r>
            <a:r>
              <a:rPr lang="de-DE" sz="1800" dirty="0" smtClean="0">
                <a:latin typeface="Arial Narrow" pitchFamily="34" charset="0"/>
              </a:rPr>
              <a:t>ann man dieses Problem </a:t>
            </a:r>
            <a:r>
              <a:rPr lang="de-DE" sz="1800" b="1" dirty="0" smtClean="0">
                <a:latin typeface="Arial Narrow" pitchFamily="34" charset="0"/>
              </a:rPr>
              <a:t>loswerden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Braucht der Mensch </a:t>
            </a:r>
            <a:r>
              <a:rPr lang="de-DE" sz="1800" b="1" dirty="0" smtClean="0">
                <a:latin typeface="Arial Narrow" pitchFamily="34" charset="0"/>
              </a:rPr>
              <a:t>im Allgemeinen </a:t>
            </a:r>
            <a:r>
              <a:rPr lang="de-DE" sz="1800" dirty="0" smtClean="0">
                <a:latin typeface="Arial Narrow" pitchFamily="34" charset="0"/>
              </a:rPr>
              <a:t>Probleme</a:t>
            </a:r>
            <a:r>
              <a:rPr lang="uk-UA" sz="1800" dirty="0" smtClean="0">
                <a:latin typeface="Arial Narrow" pitchFamily="34" charset="0"/>
              </a:rPr>
              <a:t>?</a:t>
            </a:r>
            <a:r>
              <a:rPr lang="de-DE" sz="1800" dirty="0" smtClean="0">
                <a:latin typeface="Arial Narrow" pitchFamily="34" charset="0"/>
              </a:rPr>
              <a:t> </a:t>
            </a:r>
          </a:p>
          <a:p>
            <a:pPr algn="just"/>
            <a:endParaRPr lang="de-DE" sz="1800" dirty="0" smtClean="0">
              <a:latin typeface="Arial Narrow" pitchFamily="34" charset="0"/>
            </a:endParaRPr>
          </a:p>
          <a:p>
            <a:pPr algn="just"/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05064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02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7"/>
            <a:ext cx="7772400" cy="648072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Arial Narrow" pitchFamily="34" charset="0"/>
              </a:rPr>
              <a:t>КОНТРОЛЬ ЗНАНЬ</a:t>
            </a:r>
            <a:endParaRPr lang="uk-UA" sz="20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728792" cy="3865984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latin typeface="Arial Narrow" pitchFamily="34" charset="0"/>
              </a:rPr>
              <a:t>Поточний контроль: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усне опитування</a:t>
            </a:r>
            <a:r>
              <a:rPr lang="uk-UA" sz="1800" dirty="0" smtClean="0">
                <a:latin typeface="Arial Narrow" pitchFamily="34" charset="0"/>
              </a:rPr>
              <a:t>;</a:t>
            </a:r>
            <a:endParaRPr lang="uk-UA" sz="1800" dirty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написання </a:t>
            </a:r>
            <a:r>
              <a:rPr lang="uk-UA" sz="1800" dirty="0" smtClean="0">
                <a:latin typeface="Arial Narrow" pitchFamily="34" charset="0"/>
              </a:rPr>
              <a:t>творів, рефератів, анотацій;</a:t>
            </a:r>
            <a:endParaRPr lang="uk-UA" sz="1800" dirty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презентація </a:t>
            </a:r>
            <a:r>
              <a:rPr lang="uk-UA" sz="1800" dirty="0" smtClean="0">
                <a:latin typeface="Arial Narrow" pitchFamily="34" charset="0"/>
              </a:rPr>
              <a:t>реферату;</a:t>
            </a:r>
            <a:endParaRPr lang="uk-UA" sz="1800" dirty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Arial Narrow" pitchFamily="34" charset="0"/>
              </a:rPr>
              <a:t>Виконання практичних </a:t>
            </a:r>
            <a:r>
              <a:rPr lang="uk-UA" sz="1800" dirty="0" smtClean="0">
                <a:latin typeface="Arial Narrow" pitchFamily="34" charset="0"/>
              </a:rPr>
              <a:t>і креативних вправ </a:t>
            </a:r>
            <a:r>
              <a:rPr lang="uk-UA" sz="1800" dirty="0">
                <a:latin typeface="Arial Narrow" pitchFamily="34" charset="0"/>
              </a:rPr>
              <a:t>з </a:t>
            </a:r>
            <a:r>
              <a:rPr lang="uk-UA" sz="1800" dirty="0" smtClean="0">
                <a:latin typeface="Arial Narrow" pitchFamily="34" charset="0"/>
              </a:rPr>
              <a:t>лексики, стилістики.</a:t>
            </a:r>
            <a:endParaRPr lang="uk-UA" sz="1800" dirty="0">
              <a:latin typeface="Arial Narrow" pitchFamily="34" charset="0"/>
            </a:endParaRPr>
          </a:p>
          <a:p>
            <a:pPr algn="just"/>
            <a:r>
              <a:rPr lang="uk-UA" sz="1800" b="1" dirty="0">
                <a:latin typeface="Arial Narrow" pitchFamily="34" charset="0"/>
              </a:rPr>
              <a:t>Підсумковий контроль:</a:t>
            </a:r>
          </a:p>
          <a:p>
            <a:pPr algn="just"/>
            <a:r>
              <a:rPr lang="uk-UA" sz="1800" dirty="0">
                <a:latin typeface="Arial Narrow" pitchFamily="34" charset="0"/>
              </a:rPr>
              <a:t>- диференційований залік / екзамен</a:t>
            </a:r>
            <a:r>
              <a:rPr lang="uk-UA" sz="1800" dirty="0" smtClean="0">
                <a:latin typeface="Arial Narrow" pitchFamily="34" charset="0"/>
              </a:rPr>
              <a:t>. </a:t>
            </a:r>
            <a:endParaRPr lang="uk-UA" sz="1800" dirty="0">
              <a:latin typeface="Arial Narrow" pitchFamily="34" charset="0"/>
            </a:endParaRPr>
          </a:p>
        </p:txBody>
      </p:sp>
      <p:pic>
        <p:nvPicPr>
          <p:cNvPr id="4" name="Picture 2" descr="D:\_ИЗОБРАЖЕНИЯ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36712"/>
            <a:ext cx="18192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54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398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Херсонський державний університет Факультет української й іноземної філології та журналістики Кафедра німецької та романської філології </vt:lpstr>
      <vt:lpstr>МЕТА КУРСУ</vt:lpstr>
      <vt:lpstr>ЗАВДАННЯ КУРСУ</vt:lpstr>
      <vt:lpstr>ПРОГРАМНІ РЕЗУЛЬТАТИ НАВЧАННЯ</vt:lpstr>
      <vt:lpstr>ПРОГРАМА КУРСУ</vt:lpstr>
      <vt:lpstr>КОНТРОЛЬ ЗНАНЬ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української й іноземної філології та журналістики Кафедра німецької та романської філології </dc:title>
  <dc:creator>Admin</dc:creator>
  <cp:lastModifiedBy>Admin</cp:lastModifiedBy>
  <cp:revision>14</cp:revision>
  <dcterms:created xsi:type="dcterms:W3CDTF">2020-08-15T08:40:32Z</dcterms:created>
  <dcterms:modified xsi:type="dcterms:W3CDTF">2020-08-15T14:12:35Z</dcterms:modified>
</cp:coreProperties>
</file>